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055c31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e375ba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24521a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345f100cb?vop=1&amp;pid=724521a9d&amp;color=0,0,0&amp;vtp=1&amp;bt=1&amp;bbb=1&amp;hb=1"/>
          <p:cNvSpPr/>
          <p:nvPr/>
        </p:nvSpPr>
        <p:spPr>
          <a:xfrm>
            <a:off x="832104" y="1080000"/>
            <a:ext cx="10533888" cy="1605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示例2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Neuroscientists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different.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baking,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numbers.“The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it—it's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fun,”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Rakhee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Jasani,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discover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creativity.</a:t>
            </a:r>
            <a:endParaRPr lang="en-US" altLang="zh-CN" dirty="0"/>
          </a:p>
        </p:txBody>
      </p:sp>
      <p:sp>
        <p:nvSpPr>
          <p:cNvPr id="3" name="QC_4_AN.11_1#345f100cb.blank?vop=1&amp;pid=724521a9d&amp;color=0,0,0&amp;vpa=4&amp;vtp=1"/>
          <p:cNvSpPr/>
          <p:nvPr/>
        </p:nvSpPr>
        <p:spPr>
          <a:xfrm>
            <a:off x="2509933" y="1375847"/>
            <a:ext cx="331788" cy="3065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0_2#345f100cb.choices?vop=1&amp;pid=724521a9d&amp;color=0,0,0&amp;vtp=1&amp;bbb=1"/>
          <p:cNvSpPr/>
          <p:nvPr/>
        </p:nvSpPr>
        <p:spPr>
          <a:xfrm>
            <a:off x="832104" y="2720904"/>
            <a:ext cx="10533888" cy="2275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literature,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paintings.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mind.</a:t>
            </a:r>
            <a:endParaRPr lang="en-US" altLang="zh-CN" sz="1800" dirty="0"/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others.</a:t>
            </a:r>
            <a:endParaRPr lang="en-US" altLang="zh-CN" sz="1800" dirty="0"/>
          </a:p>
        </p:txBody>
      </p:sp>
      <p:sp>
        <p:nvSpPr>
          <p:cNvPr id="5" name="QC_4_AS.12_1#345f100cb?vop=1&amp;pid=724521a9d&amp;color=0,0,0&amp;vtp=1&amp;bbb=1&amp;hb=1"/>
          <p:cNvSpPr/>
          <p:nvPr/>
        </p:nvSpPr>
        <p:spPr>
          <a:xfrm>
            <a:off x="832104" y="5006904"/>
            <a:ext cx="10533888" cy="9448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根据设空处后面的句子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creative.”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可判断出前面应该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提到过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某种方式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随后才用到定冠词表特指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在选项中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我们需要寻找哪些是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体现创造力的方式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一些人搞文学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音乐或绘画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可以体现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项符合语境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37d09f7a.fixed?pid=5dc213ff7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语篇攻略22</a:t>
            </a:r>
            <a:endParaRPr lang="en-US" altLang="zh-CN" sz="5400" dirty="0"/>
          </a:p>
        </p:txBody>
      </p:sp>
      <p:sp>
        <p:nvSpPr>
          <p:cNvPr id="3" name="C_2_BD#937d09f7a.fixed?pid=5dc213ff7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七选五之析词性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：代词与定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冠词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075630c2?pid=8055c3160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七选五的文章或选项中经常会出现代词与定冠词，它们是指代上下文内容的标志词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，也是我们解题的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好帮手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，但是有时候迷惑选项中也有这些标志词，给我们造成了干扰。如何能够精准识别标志词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，选择最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佳答案呢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？我们一起来学习一下吧！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d15f264c?pid=6e375badb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代词</a:t>
            </a:r>
            <a:endParaRPr lang="en-US" altLang="zh-CN" sz="2200" dirty="0"/>
          </a:p>
        </p:txBody>
      </p:sp>
      <p:sp>
        <p:nvSpPr>
          <p:cNvPr id="3" name="QC_5_BD.1_1#669532649?vop=1&amp;pid=ad15f264c&amp;color=0,0,0&amp;vtp=1&amp;bbb=1&amp;hb=1"/>
          <p:cNvSpPr/>
          <p:nvPr/>
        </p:nvSpPr>
        <p:spPr>
          <a:xfrm>
            <a:off x="832104" y="1422400"/>
            <a:ext cx="10533888" cy="215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 前文出现过的人或物，当再次提到时，为了避免重复，往往会用代词来指代。根据代词的这种作用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我们可以利用指代关系以及代词单复数形式的差异快速锁定答案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。例如he、she、it、him、her、himself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、itself、that可以用来指代前文提到的单数名词，而they、them、themselves、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these用来指代前文提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到的复数名词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dirty="0">
              <a:latin typeface="Times New Roman" panose="02020603050405020304" pitchFamily="34" charset="0"/>
            </a:endParaRPr>
          </a:p>
        </p:txBody>
      </p:sp>
      <p:sp>
        <p:nvSpPr>
          <p:cNvPr id="4" name="QC_5_AN.2_1#669532649.blank?vop=1&amp;pid=ad15f264c&amp;color=0,0,0&amp;vpa=1&amp;vtp=1"/>
          <p:cNvSpPr/>
          <p:nvPr/>
        </p:nvSpPr>
        <p:spPr>
          <a:xfrm>
            <a:off x="1269460" y="2869184"/>
            <a:ext cx="344488" cy="335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C_5_BD.1_2#669532649.choices?vop=1&amp;pid=ad15f264c&amp;color=0,0,0&amp;vtp=1&amp;bbb=1"/>
          <p:cNvSpPr/>
          <p:nvPr/>
        </p:nvSpPr>
        <p:spPr>
          <a:xfrm>
            <a:off x="832104" y="3568954"/>
            <a:ext cx="10533888" cy="2522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cancer.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angry.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laughter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normal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violently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repressing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Doctors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anger.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669532649?vop=1&amp;pid=ad15f264c&amp;color=0,0,0&amp;mp=1&amp;vtp=1&amp;bt=1&amp;bbb=1&amp;hb=1"/>
          <p:cNvSpPr/>
          <p:nvPr/>
        </p:nvSpPr>
        <p:spPr>
          <a:xfrm>
            <a:off x="832104" y="1078992"/>
            <a:ext cx="10533888" cy="684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设空处后面的句子“They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”中有代词They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，由此可以判断出设空处句子中一定含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有复数名词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，观察选项，只有G项中有复数名词Doctors</a:t>
            </a:r>
            <a:r>
              <a:rPr lang="zh-CN" altLang="en-US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再带入选项，发现前后文相契合。故选G项。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ce181a03?pid=6e375badb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定冠词</a:t>
            </a:r>
            <a:endParaRPr lang="en-US" altLang="zh-CN" sz="2200" dirty="0"/>
          </a:p>
        </p:txBody>
      </p:sp>
      <p:sp>
        <p:nvSpPr>
          <p:cNvPr id="3" name="QC_5_BD.4_1#6f93f23a8?vop=1&amp;pid=9ce181a03&amp;color=0,0,0&amp;vtp=1&amp;bbb=1&amp;hb=1"/>
          <p:cNvSpPr/>
          <p:nvPr/>
        </p:nvSpPr>
        <p:spPr>
          <a:xfrm>
            <a:off x="832104" y="1422400"/>
            <a:ext cx="10533888" cy="191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另一种比较常见的就是“定冠词the+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.”。定冠词常用在名词的前面，用于复述上文提到过的人或事物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表示特指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。做题时，如果设空处前后文或选项中出现了这种表述，我们就可以利用其“特指”的作用解题。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Beatlemania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February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1964.Hundreds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jammed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airport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 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attracted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one-night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television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dirty="0"/>
          </a:p>
        </p:txBody>
      </p:sp>
      <p:sp>
        <p:nvSpPr>
          <p:cNvPr id="4" name="QC_5_AN.5_1#6f93f23a8.blank?vop=1&amp;pid=9ce181a03&amp;color=0,0,0&amp;vpa=2&amp;vtp=1"/>
          <p:cNvSpPr/>
          <p:nvPr/>
        </p:nvSpPr>
        <p:spPr>
          <a:xfrm>
            <a:off x="824960" y="2572322"/>
            <a:ext cx="3063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5" name="QC_5_BD.4_2#6f93f23a8.choices?vop=1&amp;pid=9ce181a03&amp;color=0,0,0&amp;vtp=1&amp;bbb=1"/>
          <p:cNvSpPr/>
          <p:nvPr/>
        </p:nvSpPr>
        <p:spPr>
          <a:xfrm>
            <a:off x="832104" y="3368167"/>
            <a:ext cx="10533888" cy="2703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decided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1964.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hairstyles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songs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footsteps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Beatles.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performed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53rd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studio.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（1964）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!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（1965）.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6f93f23a8?vop=1&amp;pid=9ce181a03&amp;color=0,0,0&amp;vtp=1&amp;bt=1&amp;bbb=1&amp;hb=1"/>
          <p:cNvSpPr/>
          <p:nvPr/>
        </p:nvSpPr>
        <p:spPr>
          <a:xfrm>
            <a:off x="832104" y="1078992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根据设空处后面的句子“The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”中的The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activity可判断出前面提到过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“某项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活动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”，随后才用到定冠词表特指。因此我们需要在选项中找“某项活动”。A项中的a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tour和F项中的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concert都可以指“活动”，再代入原文，发现后文有was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live、audience，由此可以得出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activity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指的是“concert”。故选F项。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869e4716c?htil=1&amp;pid=9ce181a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6736" y="1912104"/>
            <a:ext cx="731520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5_BD#869e4716c?htil=1&amp;pid=9ce181a03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1760" y="1080000"/>
            <a:ext cx="8604504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869e4716c?pid=9ce181a03&amp;color=0,0,0&amp;vtp=1&amp;bbb=1&amp;hb=1"/>
          <p:cNvSpPr/>
          <p:nvPr/>
        </p:nvSpPr>
        <p:spPr>
          <a:xfrm>
            <a:off x="832104" y="2750304"/>
            <a:ext cx="10533888" cy="7529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第一步是承认自己正在生气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并意识到愤怒的真正原因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然后你判断这个原因是否严重到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足以让你为之愤怒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cadf94a6f?vop=1&amp;pid=724521a9d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示例1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（康复）. </a:t>
            </a: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recovery.</a:t>
            </a:r>
            <a:endParaRPr lang="en-US" altLang="zh-CN" dirty="0"/>
          </a:p>
        </p:txBody>
      </p:sp>
      <p:sp>
        <p:nvSpPr>
          <p:cNvPr id="3" name="QC_4_AN.8_1#cadf94a6f.blank?vop=1&amp;pid=724521a9d&amp;color=0,0,0&amp;vpa=3&amp;vtp=1"/>
          <p:cNvSpPr/>
          <p:nvPr/>
        </p:nvSpPr>
        <p:spPr>
          <a:xfrm>
            <a:off x="1840960" y="1446657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C_4_BD.7_2#cadf94a6f.choices?vop=1&amp;pid=724521a9d&amp;color=0,0,0&amp;vtp=1&amp;bbb=1"/>
          <p:cNvSpPr/>
          <p:nvPr/>
        </p:nvSpPr>
        <p:spPr>
          <a:xfrm>
            <a:off x="832104" y="1908175"/>
            <a:ext cx="10533888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lungs.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waiting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refreshes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sunlight.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importantly,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associate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Gardens.</a:t>
            </a:r>
            <a:endParaRPr lang="en-US" altLang="zh-CN" sz="1800" dirty="0"/>
          </a:p>
        </p:txBody>
      </p:sp>
      <p:sp>
        <p:nvSpPr>
          <p:cNvPr id="5" name="QC_4_AS.9_1#cadf94a6f?vop=1&amp;pid=724521a9d&amp;color=0,0,0&amp;vtp=1&amp;bbb=1&amp;hb=1"/>
          <p:cNvSpPr/>
          <p:nvPr/>
        </p:nvSpPr>
        <p:spPr>
          <a:xfrm>
            <a:off x="832104" y="47910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根据设空处后面的句子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patients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可判断出设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空处句子中会出现表示地点的复数名词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观察选项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项中含有地点名称且表示复数含义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places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Gardens，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3778</Words>
  <Application>WPS 演示</Application>
  <PresentationFormat>宽屏</PresentationFormat>
  <Paragraphs>94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2025-10-24T09:33:00Z</dcterms:created>
  <dcterms:modified xsi:type="dcterms:W3CDTF">2025-10-28T01:53:49Z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071526DEBB034C409D7E7BB3DE3CAF8A_12</vt:lpwstr>
  </property>
  <property fmtid="{D5CDD505-2E9C-101B-9397-08002B2CF9AE}" pid="3" name="KSOProductBuildVer">
    <vt:lpwstr>2052-12.1.0.22529</vt:lpwstr>
  </property>
</Properties>
</file>